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9"/>
  </p:notesMasterIdLst>
  <p:sldIdLst>
    <p:sldId id="331" r:id="rId2"/>
    <p:sldId id="333" r:id="rId3"/>
    <p:sldId id="258" r:id="rId4"/>
    <p:sldId id="332" r:id="rId5"/>
    <p:sldId id="273" r:id="rId6"/>
    <p:sldId id="260" r:id="rId7"/>
    <p:sldId id="274" r:id="rId8"/>
    <p:sldId id="275" r:id="rId9"/>
    <p:sldId id="276" r:id="rId10"/>
    <p:sldId id="277" r:id="rId11"/>
    <p:sldId id="278" r:id="rId12"/>
    <p:sldId id="280" r:id="rId13"/>
    <p:sldId id="307" r:id="rId14"/>
    <p:sldId id="309" r:id="rId15"/>
    <p:sldId id="308" r:id="rId16"/>
    <p:sldId id="310" r:id="rId17"/>
    <p:sldId id="330" r:id="rId18"/>
    <p:sldId id="281" r:id="rId19"/>
    <p:sldId id="312" r:id="rId20"/>
    <p:sldId id="313" r:id="rId21"/>
    <p:sldId id="283" r:id="rId22"/>
    <p:sldId id="314" r:id="rId23"/>
    <p:sldId id="284" r:id="rId24"/>
    <p:sldId id="285" r:id="rId25"/>
    <p:sldId id="315" r:id="rId26"/>
    <p:sldId id="286" r:id="rId27"/>
    <p:sldId id="316" r:id="rId28"/>
    <p:sldId id="287" r:id="rId29"/>
    <p:sldId id="318" r:id="rId30"/>
    <p:sldId id="288" r:id="rId31"/>
    <p:sldId id="289" r:id="rId32"/>
    <p:sldId id="319" r:id="rId33"/>
    <p:sldId id="290" r:id="rId34"/>
    <p:sldId id="326" r:id="rId35"/>
    <p:sldId id="327" r:id="rId36"/>
    <p:sldId id="328" r:id="rId37"/>
    <p:sldId id="329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6" orient="horz" pos="981" userDrawn="1">
          <p15:clr>
            <a:srgbClr val="A4A3A4"/>
          </p15:clr>
        </p15:guide>
        <p15:guide id="7" pos="2494" userDrawn="1">
          <p15:clr>
            <a:srgbClr val="A4A3A4"/>
          </p15:clr>
        </p15:guide>
        <p15:guide id="8" orient="horz" pos="15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sca Constanze" initials="m" lastIdx="4" clrIdx="0">
    <p:extLst>
      <p:ext uri="{19B8F6BF-5375-455C-9EA6-DF929625EA0E}">
        <p15:presenceInfo xmlns:p15="http://schemas.microsoft.com/office/powerpoint/2012/main" userId="Mesca Constanz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B00"/>
    <a:srgbClr val="BDC901"/>
    <a:srgbClr val="B44601"/>
    <a:srgbClr val="571F1C"/>
    <a:srgbClr val="CF722A"/>
    <a:srgbClr val="FECB01"/>
    <a:srgbClr val="608611"/>
    <a:srgbClr val="A6B82B"/>
    <a:srgbClr val="3C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64" y="114"/>
      </p:cViewPr>
      <p:guideLst>
        <p:guide pos="226"/>
        <p:guide pos="5534"/>
        <p:guide orient="horz" pos="4088"/>
        <p:guide orient="horz" pos="981"/>
        <p:guide pos="2494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A48C-867D-46C9-A561-FC2EBAE069B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37A6-28BB-4C93-80A9-5E20020E1C1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Geschätzte</a:t>
            </a:r>
            <a:r>
              <a:rPr lang="en-US" dirty="0" smtClean="0"/>
              <a:t> </a:t>
            </a:r>
            <a:r>
              <a:rPr lang="en-US" dirty="0" err="1" smtClean="0"/>
              <a:t>Kosten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Neupflanzung</a:t>
            </a:r>
            <a:r>
              <a:rPr lang="en-US" dirty="0" smtClean="0"/>
              <a:t> von </a:t>
            </a:r>
            <a:r>
              <a:rPr lang="en-US" dirty="0" err="1" smtClean="0"/>
              <a:t>Reben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baseline="0" dirty="0" smtClean="0"/>
              <a:t> Ersatz der </a:t>
            </a:r>
            <a:r>
              <a:rPr lang="en-US" baseline="0" dirty="0" err="1" smtClean="0"/>
              <a:t>jährlich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neuinfizierten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Reben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Die </a:t>
            </a:r>
            <a:r>
              <a:rPr lang="en-US" baseline="0" dirty="0" err="1" smtClean="0"/>
              <a:t>wirtschaftlichen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Verluste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betragen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Frankreich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aufgrund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quantitativen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qualitativen</a:t>
            </a:r>
            <a:r>
              <a:rPr lang="en-US" baseline="0" dirty="0" smtClean="0"/>
              <a:t> Ertragsverluste </a:t>
            </a:r>
            <a:r>
              <a:rPr lang="en-US" baseline="0" dirty="0" err="1" smtClean="0"/>
              <a:t>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Milliarden</a:t>
            </a:r>
            <a:r>
              <a:rPr lang="en-US" baseline="0" dirty="0" smtClean="0"/>
              <a:t> Euro. </a:t>
            </a:r>
            <a:r>
              <a:rPr lang="en-US" baseline="0" dirty="0" err="1" smtClean="0"/>
              <a:t>Dasselbe</a:t>
            </a:r>
            <a:r>
              <a:rPr lang="en-US" baseline="0" dirty="0" smtClean="0"/>
              <a:t> gilt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Kalifornien</a:t>
            </a:r>
            <a:r>
              <a:rPr lang="en-US" baseline="0" dirty="0" smtClean="0"/>
              <a:t> (0,25 </a:t>
            </a:r>
            <a:r>
              <a:rPr lang="en-US" baseline="0" dirty="0" err="1" smtClean="0"/>
              <a:t>Milliarden</a:t>
            </a:r>
            <a:r>
              <a:rPr lang="en-US" baseline="0" dirty="0" smtClean="0"/>
              <a:t> Dollar) und </a:t>
            </a:r>
            <a:r>
              <a:rPr lang="en-US" baseline="0" dirty="0" err="1" smtClean="0"/>
              <a:t>Australien</a:t>
            </a:r>
            <a:r>
              <a:rPr lang="en-US" baseline="0" dirty="0" smtClean="0"/>
              <a:t> (8,3 </a:t>
            </a:r>
            <a:r>
              <a:rPr lang="en-US" baseline="0" dirty="0" err="1" smtClean="0"/>
              <a:t>Milliarden</a:t>
            </a:r>
            <a:r>
              <a:rPr lang="en-US" baseline="0" dirty="0" smtClean="0"/>
              <a:t> Dollar).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4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Neben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quantitativen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Ertragsverlusten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Qualität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Weines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beeinflusst</a:t>
            </a:r>
            <a:r>
              <a:rPr lang="en-US" baseline="0" dirty="0" smtClean="0"/>
              <a:t>. So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beispielsweise</a:t>
            </a:r>
            <a:r>
              <a:rPr lang="en-US" baseline="0" dirty="0" smtClean="0"/>
              <a:t> der pH-Wert </a:t>
            </a:r>
            <a:r>
              <a:rPr lang="en-US" baseline="0" dirty="0" err="1" smtClean="0"/>
              <a:t>deutlich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erhöht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Daher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sollten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Trauben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erkrankten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Rebstöcken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Weinproduktion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verwendet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Entscheiden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Sie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Beitrag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verwenden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möchten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8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en-US" sz="12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Minuten</a:t>
            </a: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2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Technik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Vergleich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Stammsanierung</a:t>
            </a:r>
            <a:r>
              <a:rPr lang="en-US" dirty="0" smtClean="0"/>
              <a:t> und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Überveredlung</a:t>
            </a:r>
            <a:r>
              <a:rPr lang="en-US" baseline="0" dirty="0" smtClean="0"/>
              <a:t> am </a:t>
            </a:r>
            <a:r>
              <a:rPr lang="en-US" baseline="0" dirty="0" err="1" smtClean="0"/>
              <a:t>schnellsten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durchzuführen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en-US" sz="12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Minuten</a:t>
            </a: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35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0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40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8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0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0C97-5F18-43BA-920E-7458283B67A0}" type="datetimeFigureOut">
              <a:rPr lang="it-IT" smtClean="0"/>
              <a:t>12/09/2017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E268-16EA-4827-9C08-BDDC964F7229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stwBSAIbKU" TargetMode="Externa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winetwork-data.eu/intranet/libretti/0/libretto16497-01-1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rEvq_jXiW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QNSigPdt4w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41194" y="518614"/>
            <a:ext cx="5916731" cy="1044000"/>
          </a:xfrm>
          <a:prstGeom prst="rect">
            <a:avLst/>
          </a:prstGeom>
          <a:solidFill>
            <a:srgbClr val="571F1C">
              <a:alpha val="67000"/>
            </a:srgbClr>
          </a:solidFill>
          <a:ln>
            <a:solidFill>
              <a:srgbClr val="57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</a:t>
            </a:r>
            <a:r>
              <a:rPr lang="it-IT" sz="28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anagement</a:t>
            </a:r>
            <a:endParaRPr lang="en-US" sz="28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1655" y="5761746"/>
            <a:ext cx="8280000" cy="720000"/>
          </a:xfrm>
          <a:prstGeom prst="rect">
            <a:avLst/>
          </a:prstGeom>
          <a:solidFill>
            <a:srgbClr val="571F1C">
              <a:alpha val="67000"/>
            </a:srgbClr>
          </a:solidFill>
          <a:ln>
            <a:solidFill>
              <a:srgbClr val="57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5761746"/>
            <a:ext cx="1087632" cy="72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446407" y="5806275"/>
            <a:ext cx="733524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50" dirty="0">
                <a:solidFill>
                  <a:srgbClr val="BDC901"/>
                </a:solidFill>
                <a:latin typeface="Roboto Light" panose="02000000000000000000"/>
              </a:rPr>
              <a:t>Dieses Projekt wird finanziert durch das Wissenschafts- und Innovationsprogramm Horizont 2020 der Europäischen Union unter der Projektnummer </a:t>
            </a:r>
            <a:r>
              <a:rPr lang="es-ES" sz="1750" dirty="0" smtClean="0">
                <a:solidFill>
                  <a:srgbClr val="BDC901"/>
                </a:solidFill>
                <a:latin typeface="Roboto Light" panose="02000000000000000000"/>
              </a:rPr>
              <a:t>652601.</a:t>
            </a:r>
            <a:endParaRPr lang="de-DE" sz="1750" dirty="0">
              <a:solidFill>
                <a:srgbClr val="BDC901"/>
              </a:solidFill>
              <a:latin typeface="Roboto Light" panose="02000000000000000000"/>
            </a:endParaRPr>
          </a:p>
          <a:p>
            <a:pPr algn="just"/>
            <a:endParaRPr lang="en-US" sz="175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Inokulum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reduzieren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6" y="3079308"/>
            <a:ext cx="50577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Um das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Inokulum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in den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Weinbergen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reduzieren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wichtig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infizierte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Pflanzen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</a:rPr>
              <a:t>entfernen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und die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</a:rPr>
              <a:t>Schnittrückstände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Kompostieren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oder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Verbrennen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aus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der Anlage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entsorgen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.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80" y="2545332"/>
            <a:ext cx="3245153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88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Inokulum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reduzieren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2952942"/>
            <a:ext cx="50577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 die GTD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Reben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sollte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während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trockenem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Wetter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geschnitten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Hierbei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Ausbreitungsgefahr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Inokulums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am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geringsten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6" y="2543178"/>
            <a:ext cx="3251173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516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Schutz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4" y="2259574"/>
            <a:ext cx="8617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geeignete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Methode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Infektionen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verhindern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besteht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darin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Eintrittspforte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für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Pathogene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blockieren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Dies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mechanisch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oder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biologischen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Präparaten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erfolgen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47" y="4013901"/>
            <a:ext cx="4975178" cy="2475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639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Schutz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3160440"/>
            <a:ext cx="4999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Wundverschluss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verwendet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um das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Eindringen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verhindern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Methode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hohe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Erfolgsrate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haben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jedoch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sehr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zeitaufwändig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4" y="2541278"/>
            <a:ext cx="322807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51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Schutz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3306884"/>
            <a:ext cx="50276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spp. </a:t>
            </a:r>
            <a:r>
              <a:rPr lang="en-US" sz="195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Mikroorganismus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der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dazu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der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lage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</a:t>
            </a:r>
            <a:r>
              <a:rPr lang="en-US" sz="195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Schnittwunden</a:t>
            </a:r>
            <a:r>
              <a:rPr lang="en-US" sz="195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rasch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besiedeln</a:t>
            </a:r>
            <a:r>
              <a:rPr lang="en-US" sz="1950" dirty="0" smtClean="0">
                <a:solidFill>
                  <a:srgbClr val="C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Hierzu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müssen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jedoch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noch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weitere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Studien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erfolgen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5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31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68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Schutz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3" y="2345302"/>
            <a:ext cx="8617072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Aufgrund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schnellen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Besiedlung</a:t>
            </a:r>
            <a:r>
              <a:rPr lang="en-US" sz="19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19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Schnittwunden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spp.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ls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biologische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Barriere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eingesetzt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Der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Mikroorganismus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bildet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Art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Schutzschild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welches die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Pathogene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nicht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durchdringen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können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95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358774" y="4499906"/>
            <a:ext cx="3060000" cy="2160000"/>
          </a:xfrm>
          <a:prstGeom prst="rect">
            <a:avLst/>
          </a:prstGeom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225" y="4499906"/>
            <a:ext cx="3060000" cy="216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1319" y="3914775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Behandelt</a:t>
            </a:r>
            <a:endParaRPr lang="en-US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10920" y="3914775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Unbehandelt</a:t>
            </a:r>
            <a:endParaRPr lang="en-US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Schutz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3" y="2331014"/>
            <a:ext cx="8731372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Der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Einsatz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besonders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empfohlen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19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ann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auch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im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ökologischen</a:t>
            </a:r>
            <a:r>
              <a:rPr lang="en-US" sz="19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Weinbau</a:t>
            </a:r>
            <a:r>
              <a:rPr lang="en-US" sz="19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eingesetzt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endParaRPr lang="en-US" sz="19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Erzielt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gute</a:t>
            </a:r>
            <a:r>
              <a:rPr lang="en-US" sz="19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Ergebnisse</a:t>
            </a:r>
            <a:r>
              <a:rPr lang="en-US" sz="19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zum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Schutz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Wunden</a:t>
            </a:r>
            <a:endParaRPr lang="en-US" sz="19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ann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gesprüht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endParaRPr lang="en-US" sz="1900" dirty="0" smtClean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Wirkt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schneller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und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ist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günstiger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als</a:t>
            </a:r>
            <a:r>
              <a:rPr lang="en-US" sz="19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mechanische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</a:rPr>
              <a:t/>
            </a:r>
            <a:b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</a:rPr>
            </a:br>
            <a:r>
              <a:rPr lang="en-US" sz="19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Wundverschlussmittel</a:t>
            </a:r>
            <a:endParaRPr lang="en-US" dirty="0"/>
          </a:p>
        </p:txBody>
      </p:sp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1907" y="3457574"/>
            <a:ext cx="3014897" cy="30148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4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Schutz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BstwBSAIbK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1542" y="2371725"/>
            <a:ext cx="7343775" cy="41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Alternative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Schnittmethoden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5466" y="2345302"/>
            <a:ext cx="8659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Ansatz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Schäden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welche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ausgelöst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vermindern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Winterschnitt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der den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Saftfluss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Rebstocks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berücksichtigt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besseren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Saftfluss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kann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Verstopfung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GTD-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Pathogene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reduziert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8775" y="6489700"/>
            <a:ext cx="854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More info at</a:t>
            </a:r>
            <a:r>
              <a:rPr lang="en-US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</a:t>
            </a:r>
            <a:r>
              <a:rPr lang="en-US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2"/>
              </a:rPr>
              <a:t>http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2"/>
              </a:rPr>
              <a:t>://www.winetwork-data.eu/intranet/libretti/0/libretto16497-01-1.pdf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000" y="4204800"/>
            <a:ext cx="4410205" cy="2286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630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Alternative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Schnittsysteme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2918654"/>
            <a:ext cx="50577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Gouyot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Poussard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geeigente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Methode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angesehen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um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Schäden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GTDs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minimieren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Allerdings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gibt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hierfür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keinen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wissenschaftlichen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Nachweis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9529"/>
            <a:ext cx="3240000" cy="3240000"/>
          </a:xfrm>
          <a:prstGeom prst="ellipse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044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15224" y="1991762"/>
            <a:ext cx="6409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+mj-lt"/>
              </a:rPr>
              <a:t>Bei 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dieser Präsentation </a:t>
            </a:r>
            <a:r>
              <a:rPr lang="de-DE" b="1" dirty="0">
                <a:solidFill>
                  <a:srgbClr val="FF0000"/>
                </a:solidFill>
                <a:latin typeface="+mj-lt"/>
              </a:rPr>
              <a:t>handelt es sich um eine reine Übersetzung. Die hier vorgestellten Ansätze zur Bekämpfung der GTDs sind lediglich eine Zusammenfassung aller Maßnahmen, die von den am WINETWORK-Projekt teilnehmenden Ländern durchgeführt bzw. getestet werden. Bitte beachten Sie, dass die nationalen und regionalen Vorgaben bzw. Empfehlungen einzuhalten </a:t>
            </a:r>
            <a:r>
              <a:rPr lang="de-DE" b="1" dirty="0" smtClean="0">
                <a:solidFill>
                  <a:srgbClr val="FF0000"/>
                </a:solidFill>
                <a:latin typeface="+mj-lt"/>
              </a:rPr>
              <a:t>sind!</a:t>
            </a:r>
            <a:endParaRPr lang="de-DE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87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Bitte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beantworten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folgenden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Fragen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ideo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YrEvq_jXiW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1512" y="2101652"/>
            <a:ext cx="7800975" cy="438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Ergebnisse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Diskussion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30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Management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infizierter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Reben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5585" y="2930718"/>
            <a:ext cx="50577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präventive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Maßnahmen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nicht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erfolgreich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besteht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dennoch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Chance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befallenen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Stock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retten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Jedoch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sinken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Erfolgsquoten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vorgestellten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Bekämpfungsansätze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müssen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wissenschaftlich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überprüft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0" y="2549530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70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Stammreinigung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oder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urettage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4" y="2331013"/>
            <a:ext cx="8631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Technik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Stamm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Kettensäge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geöffnet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um das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befallene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frei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kleineren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Säge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dann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erkrankte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Bereich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ausgefräst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156329"/>
            <a:ext cx="3240000" cy="2340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225" y="4149700"/>
            <a:ext cx="3240000" cy="234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1296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Stammreinigung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oder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urettage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3363021"/>
            <a:ext cx="5043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Diese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Methode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erzielt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gute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</a:rPr>
              <a:t>schnelle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Ergebnisse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jedoch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teuer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zeitaufwendig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und muss von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einem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Experten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durchgeführt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.</a:t>
            </a:r>
            <a:endParaRPr lang="en-US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9"/>
          <a:stretch/>
        </p:blipFill>
        <p:spPr>
          <a:xfrm>
            <a:off x="358775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03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Überveredlung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5440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Technik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Stamm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unterhalb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Veredlung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abgesägt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zwei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neue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Edelreiser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Unterlage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gepfropft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329700"/>
            <a:ext cx="3240000" cy="2160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225" y="4329700"/>
            <a:ext cx="3240000" cy="216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881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Überveredlung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9209" y="3442353"/>
            <a:ext cx="5043488" cy="142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Diese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Technik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erzielt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</a:rPr>
              <a:t>vielversprechende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</a:rPr>
              <a:t>Ergebnisse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bedarf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keiner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besonderen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Ausstattung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Jedoch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sehr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</a:rPr>
              <a:t>zeitaufwendig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.</a:t>
            </a:r>
            <a:endParaRPr lang="en-US" dirty="0"/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0" y="2536780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46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Stammsanierung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98449" y="3077726"/>
            <a:ext cx="5057775" cy="2806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Stammsanierung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befallene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abgesägt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einen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neuen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Trieb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ersetzt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Eutypa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Erkrankung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scheint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Methode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gut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funktioneren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muss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nicht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Experten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durchgeführt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Jedoch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sehr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zeitaufwendig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752" y="2888887"/>
            <a:ext cx="3960000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808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Management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befallener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Reben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59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Stammreinigung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Überveredlung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Stammsanierung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können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effektive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Maßnahme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sein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um die GTDs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bekämpfen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Allerdings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nur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wenn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Infektion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sich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noch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nicht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bis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die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Unterlage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ausgebreitet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hat.</a:t>
            </a:r>
            <a:endParaRPr lang="en-US" sz="2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515993" y="4071940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38995"/>
            <a:ext cx="3305339" cy="3276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Was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GTDs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45370" y="3189545"/>
            <a:ext cx="50541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Gruppe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pilzlichen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Erkrankungen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welche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mehrjährigen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Organe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betreffen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Blatt-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200" b="1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Trauben-Symptomen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manchmal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auch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Tod</a:t>
            </a:r>
            <a:r>
              <a:rPr lang="en-US" sz="20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b="1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führen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200" b="1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Management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befallener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Reben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88509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 den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folgenden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Folien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weitere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Bekämpfungsansätze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vorgestellt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die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jedoch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noch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weiteren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Forschungsbedarf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haben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195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515993" y="4071940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</a:t>
            </a:r>
            <a:r>
              <a:rPr lang="en-US" sz="2400" baseline="-25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</a:t>
            </a:r>
            <a:r>
              <a:rPr lang="en-US" sz="2400" baseline="-25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Injektion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297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Einige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europäische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Winzer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testen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Methode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besteht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darin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Löcher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das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befallene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bohren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etwa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3-4 ml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H</a:t>
            </a:r>
            <a:r>
              <a:rPr lang="en-US" sz="2000" baseline="-25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</a:t>
            </a:r>
            <a:r>
              <a:rPr lang="en-US" sz="2000" baseline="-25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-Lösung in den Stock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spritzen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5506" y="4329700"/>
            <a:ext cx="3339719" cy="216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0977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</a:t>
            </a:r>
            <a:r>
              <a:rPr lang="en-US" sz="2400" baseline="-25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</a:t>
            </a:r>
            <a:r>
              <a:rPr lang="en-US" sz="2400" baseline="-25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Injektion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71913" y="2783775"/>
            <a:ext cx="5013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Einige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Winzer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haben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</a:rPr>
              <a:t>damit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</a:rPr>
              <a:t>positive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</a:rPr>
              <a:t>Erfahrungen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gemacht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. Die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</a:rPr>
              <a:t>Kosten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</a:rPr>
              <a:t>gering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und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Maßnahme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schnell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durchzuführen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Auch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hier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gibt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jedoch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noch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weiteren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Forschungsbedarf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.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42" y="2428872"/>
            <a:ext cx="28194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Naonopartikel-Injektion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4" y="2345307"/>
            <a:ext cx="8558335" cy="188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Einige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europäische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Winzer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testen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Methode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Hierbei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Löcher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den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Stamm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gebohrt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in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befallenen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Bereiche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Lösung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Kupfer-Nanopartikeln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injiziert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Die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Ergebnisse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sehen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vielversprechend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aus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Jedoch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muss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weitere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Forschungsarbeit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betrieben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4000" y="4330800"/>
            <a:ext cx="3240000" cy="216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5655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Trichoderma-Holzstifte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84614" y="2732027"/>
            <a:ext cx="502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Bei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dieser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Technik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werden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1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oder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mehrere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Löcher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in den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Stamm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infizierter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Reben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gebohrt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kleine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Holzstifte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,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mit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</a:rPr>
              <a:t>Trichoderma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behandelt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wurden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eingeführt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Für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diese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Methode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müssen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jedoch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noch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weitere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Untersuchungen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</a:rPr>
              <a:t>erfolgen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</a:rPr>
              <a:t>.</a:t>
            </a:r>
            <a:endParaRPr lang="en-US" dirty="0"/>
          </a:p>
        </p:txBody>
      </p:sp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3188"/>
            <a:ext cx="3240000" cy="3240000"/>
          </a:xfrm>
          <a:prstGeom prst="ellipse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72871">
            <a:off x="7287151" y="5204349"/>
            <a:ext cx="1472356" cy="14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Beantworten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folgenden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Fragen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ideo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VQNSigPdt4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807" y="1965920"/>
            <a:ext cx="8042275" cy="45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Ergebnisse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Diskussion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799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Holzkrankheiten</a:t>
            </a:r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4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Weinrebe</a:t>
            </a:r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(GTDs)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8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Warum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sollten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dagegen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vorgehen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1692428" y="3729039"/>
            <a:ext cx="7100136" cy="295750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23095" y="2013635"/>
            <a:ext cx="6857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verursachen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aufgrund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von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qualitativen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quantitativen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Ertragsrückgängen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Milliarde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€ pro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Jahr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Frankreich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großen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wirtschaftlichen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Verlusten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(1,5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Milliarden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$ pro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Jahr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aufgrund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weltweiten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Neupflanzungen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4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Warum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sollten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wir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dagen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vorgehen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4414837" y="4805737"/>
            <a:ext cx="4412397" cy="183795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69751" y="2420048"/>
            <a:ext cx="260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Dotum" panose="020B0600000101010101" pitchFamily="34" charset="-127"/>
              </a:rPr>
              <a:t>Weinberg</a:t>
            </a:r>
            <a:r>
              <a:rPr lang="it-IT" sz="2000" dirty="0">
                <a:solidFill>
                  <a:srgbClr val="FECB01"/>
                </a:solidFill>
                <a:latin typeface="Roboto Light" panose="02000000000000000000" pitchFamily="2" charset="0"/>
                <a:ea typeface="Dotum" panose="020B0600000101010101" pitchFamily="34" charset="-127"/>
              </a:rPr>
              <a:t>:</a:t>
            </a:r>
            <a:endParaRPr lang="en-US" sz="2000" dirty="0">
              <a:solidFill>
                <a:srgbClr val="FECB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9751" y="3683700"/>
            <a:ext cx="260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Weinproduktion</a:t>
            </a:r>
            <a:r>
              <a:rPr lang="it-IT" sz="2000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  <a:endParaRPr lang="en-US" sz="2000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01858" y="2345964"/>
            <a:ext cx="4241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Ertragsverluste,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abgestorbene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Pflanzen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steigende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Neupflanzungskosten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/>
            <a:endParaRPr lang="en-US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01858" y="3617577"/>
            <a:ext cx="4241806" cy="9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Qualitative / quantitative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Schäden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der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Weinproduktion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(&lt;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Zucker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, </a:t>
            </a:r>
            <a:r>
              <a:rPr lang="fr-FR" sz="20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&gt;pH,   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etc.)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Welche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   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Ä</a:t>
            </a:r>
            <a:r>
              <a:rPr lang="en-US" sz="24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lterer</a:t>
            </a:r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Weinberg)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1" y="2545573"/>
            <a:ext cx="2197290" cy="219729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740" y="2545563"/>
            <a:ext cx="2197289" cy="219728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420" y="2545569"/>
            <a:ext cx="2203909" cy="21972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5466" y="5022375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Botryosphaeria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87706" y="5022374"/>
            <a:ext cx="116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Eutypa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538556" y="5022375"/>
            <a:ext cx="229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 </a:t>
            </a:r>
            <a:r>
              <a:rPr lang="it-IT" sz="2400" i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Komplex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8153" y="5669553"/>
            <a:ext cx="200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Chlorosen/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Nekrosen</a:t>
            </a:r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den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Blättern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30475" y="5669553"/>
            <a:ext cx="24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Verkümmerter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Wuchs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Starke Chlorosen an den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Blättern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432152" y="5666191"/>
            <a:ext cx="24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Tigerstreifen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Blätter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it-IT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Schwarze</a:t>
            </a:r>
            <a:r>
              <a:rPr lang="it-IT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Punkte</a:t>
            </a:r>
            <a:r>
              <a:rPr lang="it-IT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 </a:t>
            </a:r>
            <a:r>
              <a:rPr lang="it-IT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den</a:t>
            </a:r>
            <a:r>
              <a:rPr lang="it-IT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Beeren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Wie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kontrolliert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man die </a:t>
            </a:r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it-IT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45302"/>
            <a:ext cx="86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Prävention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Kernelement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um die GTDs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bekämpfen</a:t>
            </a:r>
            <a:endParaRPr lang="en-US" sz="2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515993" y="4071940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Präventionsmaßnahmen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55237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verhindern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dass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sich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GTDs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aubreiten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wichtig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wissen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Infektionen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ablaufen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40" y="3186110"/>
            <a:ext cx="3193635" cy="305241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030820" y="5336411"/>
            <a:ext cx="1096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Infektion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994997" y="4112451"/>
            <a:ext cx="157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Verbreitung</a:t>
            </a:r>
            <a:r>
              <a:rPr lang="en-US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6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durch</a:t>
            </a:r>
            <a:r>
              <a:rPr lang="en-US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6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Regen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83769" y="3274788"/>
            <a:ext cx="1613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Inokulum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25099" y="5550754"/>
            <a:ext cx="1389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Reproduktion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55770" y="6238529"/>
            <a:ext cx="110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Sommer</a:t>
            </a:r>
            <a:endParaRPr lang="en-US" sz="1600" b="1" dirty="0">
              <a:solidFill>
                <a:srgbClr val="FF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CasellaDiTesto 13"/>
          <p:cNvSpPr txBox="1"/>
          <p:nvPr/>
        </p:nvSpPr>
        <p:spPr>
          <a:xfrm>
            <a:off x="3542015" y="4543042"/>
            <a:ext cx="964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</a:t>
            </a:r>
            <a:r>
              <a:rPr lang="en-US" sz="1600" b="1" dirty="0" err="1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erbst</a:t>
            </a:r>
            <a:endParaRPr lang="en-US" sz="1600" b="1" dirty="0">
              <a:solidFill>
                <a:srgbClr val="FFC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CasellaDiTesto 14"/>
          <p:cNvSpPr txBox="1"/>
          <p:nvPr/>
        </p:nvSpPr>
        <p:spPr>
          <a:xfrm>
            <a:off x="6120356" y="2678279"/>
            <a:ext cx="777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Winter</a:t>
            </a:r>
            <a:endParaRPr lang="en-US" sz="1600" b="1" dirty="0">
              <a:solidFill>
                <a:srgbClr val="00B0F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CasellaDiTesto 15"/>
          <p:cNvSpPr txBox="1"/>
          <p:nvPr/>
        </p:nvSpPr>
        <p:spPr>
          <a:xfrm>
            <a:off x="7281278" y="3647758"/>
            <a:ext cx="2118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Schnittwunden</a:t>
            </a:r>
            <a:endParaRPr lang="en-US" sz="1600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CasellaDiTesto 13"/>
          <p:cNvSpPr txBox="1"/>
          <p:nvPr/>
        </p:nvSpPr>
        <p:spPr>
          <a:xfrm>
            <a:off x="8143604" y="4542078"/>
            <a:ext cx="964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 smtClean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Frühling</a:t>
            </a:r>
            <a:endParaRPr lang="en-US" sz="1600" b="1" dirty="0">
              <a:solidFill>
                <a:srgbClr val="92D05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Präventionsmaßnahmen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27652"/>
            <a:ext cx="864564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Infektion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GTD-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Erregern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findet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über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die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Schnittwunden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am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Rebholz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statt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Deshalb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sind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folgende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Maßnahmen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ratsam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um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einen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Befall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zu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vermeiden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Inokulum</a:t>
            </a:r>
            <a:r>
              <a:rPr lang="en-US" sz="2000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reduzieren</a:t>
            </a:r>
            <a:endParaRPr lang="en-US" sz="2000" dirty="0" smtClean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Schnittzeitpunkt</a:t>
            </a:r>
            <a:r>
              <a:rPr lang="en-US" sz="2000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bei</a:t>
            </a:r>
            <a:r>
              <a:rPr lang="en-US" sz="2000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trockenem</a:t>
            </a:r>
            <a:r>
              <a:rPr lang="en-US" sz="2000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Wetter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err="1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Wundbehandlung</a:t>
            </a:r>
            <a:endParaRPr lang="en-US" sz="2000" dirty="0" smtClean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724" y="3786284"/>
            <a:ext cx="4486275" cy="30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1221</Words>
  <Application>Microsoft Office PowerPoint</Application>
  <PresentationFormat>Bildschirmpräsentation (4:3)</PresentationFormat>
  <Paragraphs>154</Paragraphs>
  <Slides>37</Slides>
  <Notes>7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Dotum</vt:lpstr>
      <vt:lpstr>Roboto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Mesca Constanze</cp:lastModifiedBy>
  <cp:revision>158</cp:revision>
  <dcterms:created xsi:type="dcterms:W3CDTF">2017-07-05T07:13:53Z</dcterms:created>
  <dcterms:modified xsi:type="dcterms:W3CDTF">2017-09-12T09:26:11Z</dcterms:modified>
</cp:coreProperties>
</file>